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69" r:id="rId2"/>
  </p:sldMasterIdLst>
  <p:notesMasterIdLst>
    <p:notesMasterId r:id="rId58"/>
  </p:notesMasterIdLst>
  <p:handoutMasterIdLst>
    <p:handoutMasterId r:id="rId59"/>
  </p:handoutMasterIdLst>
  <p:sldIdLst>
    <p:sldId id="259" r:id="rId3"/>
    <p:sldId id="271" r:id="rId4"/>
    <p:sldId id="272" r:id="rId5"/>
    <p:sldId id="273" r:id="rId6"/>
    <p:sldId id="261" r:id="rId7"/>
    <p:sldId id="264" r:id="rId8"/>
    <p:sldId id="275" r:id="rId9"/>
    <p:sldId id="276" r:id="rId10"/>
    <p:sldId id="282" r:id="rId11"/>
    <p:sldId id="279" r:id="rId12"/>
    <p:sldId id="283" r:id="rId13"/>
    <p:sldId id="290" r:id="rId14"/>
    <p:sldId id="297" r:id="rId15"/>
    <p:sldId id="300" r:id="rId16"/>
    <p:sldId id="359" r:id="rId17"/>
    <p:sldId id="289" r:id="rId18"/>
    <p:sldId id="301" r:id="rId19"/>
    <p:sldId id="302" r:id="rId20"/>
    <p:sldId id="357" r:id="rId21"/>
    <p:sldId id="265" r:id="rId22"/>
    <p:sldId id="306" r:id="rId23"/>
    <p:sldId id="308" r:id="rId24"/>
    <p:sldId id="311" r:id="rId25"/>
    <p:sldId id="312" r:id="rId26"/>
    <p:sldId id="316" r:id="rId27"/>
    <p:sldId id="266" r:id="rId28"/>
    <p:sldId id="309" r:id="rId29"/>
    <p:sldId id="310" r:id="rId30"/>
    <p:sldId id="332" r:id="rId31"/>
    <p:sldId id="353" r:id="rId32"/>
    <p:sldId id="321" r:id="rId33"/>
    <p:sldId id="345" r:id="rId34"/>
    <p:sldId id="358" r:id="rId35"/>
    <p:sldId id="267" r:id="rId36"/>
    <p:sldId id="322" r:id="rId37"/>
    <p:sldId id="323" r:id="rId38"/>
    <p:sldId id="347" r:id="rId39"/>
    <p:sldId id="324" r:id="rId40"/>
    <p:sldId id="325" r:id="rId41"/>
    <p:sldId id="360" r:id="rId42"/>
    <p:sldId id="369" r:id="rId43"/>
    <p:sldId id="268" r:id="rId44"/>
    <p:sldId id="335" r:id="rId45"/>
    <p:sldId id="339" r:id="rId46"/>
    <p:sldId id="362" r:id="rId47"/>
    <p:sldId id="363" r:id="rId48"/>
    <p:sldId id="364" r:id="rId49"/>
    <p:sldId id="366" r:id="rId50"/>
    <p:sldId id="367" r:id="rId51"/>
    <p:sldId id="368" r:id="rId52"/>
    <p:sldId id="341" r:id="rId53"/>
    <p:sldId id="342" r:id="rId54"/>
    <p:sldId id="340" r:id="rId55"/>
    <p:sldId id="351" r:id="rId56"/>
    <p:sldId id="365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850FFBB-BCE1-468C-8F31-41042ED21646}">
          <p14:sldIdLst>
            <p14:sldId id="259"/>
            <p14:sldId id="271"/>
            <p14:sldId id="272"/>
            <p14:sldId id="273"/>
            <p14:sldId id="261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9"/>
            <p14:sldId id="283"/>
            <p14:sldId id="290"/>
            <p14:sldId id="297"/>
            <p14:sldId id="300"/>
            <p14:sldId id="359"/>
            <p14:sldId id="289"/>
            <p14:sldId id="301"/>
            <p14:sldId id="302"/>
            <p14:sldId id="357"/>
          </p14:sldIdLst>
        </p14:section>
        <p14:section name="Solution" id="{4F9F68A7-E840-46B1-A264-777A9D900440}">
          <p14:sldIdLst>
            <p14:sldId id="265"/>
            <p14:sldId id="306"/>
            <p14:sldId id="308"/>
            <p14:sldId id="311"/>
            <p14:sldId id="312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0"/>
            <p14:sldId id="332"/>
            <p14:sldId id="353"/>
            <p14:sldId id="321"/>
            <p14:sldId id="345"/>
            <p14:sldId id="358"/>
          </p14:sldIdLst>
        </p14:section>
        <p14:section name="Results" id="{5B17287C-7483-4C49-84C7-5A2A17A5A610}">
          <p14:sldIdLst>
            <p14:sldId id="267"/>
            <p14:sldId id="322"/>
            <p14:sldId id="323"/>
            <p14:sldId id="347"/>
            <p14:sldId id="324"/>
            <p14:sldId id="325"/>
            <p14:sldId id="360"/>
            <p14:sldId id="369"/>
          </p14:sldIdLst>
        </p14:section>
        <p14:section name="Future and concl." id="{8CCF7C13-69FF-45C7-84EA-961B7886FD2A}">
          <p14:sldIdLst>
            <p14:sldId id="268"/>
            <p14:sldId id="335"/>
            <p14:sldId id="339"/>
            <p14:sldId id="362"/>
            <p14:sldId id="363"/>
          </p14:sldIdLst>
        </p14:section>
        <p14:section name="Extras" id="{25D33240-E5B2-6446-A05B-EBE7021B73D3}">
          <p14:sldIdLst>
            <p14:sldId id="364"/>
            <p14:sldId id="366"/>
            <p14:sldId id="367"/>
            <p14:sldId id="368"/>
            <p14:sldId id="341"/>
            <p14:sldId id="342"/>
            <p14:sldId id="340"/>
            <p14:sldId id="351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6" autoAdjust="0"/>
    <p:restoredTop sz="85867" autoAdjust="0"/>
  </p:normalViewPr>
  <p:slideViewPr>
    <p:cSldViewPr snapToGrid="0" snapToObjects="1">
      <p:cViewPr varScale="1">
        <p:scale>
          <a:sx n="178" d="100"/>
          <a:sy n="178" d="100"/>
        </p:scale>
        <p:origin x="32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commentAuthors" Target="commentAuthor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0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ANN</a:t>
            </a:r>
            <a:r>
              <a:rPr lang="en-US" baseline="0" dirty="0"/>
              <a:t> to estimate Q-function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17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Target</a:t>
            </a:r>
            <a:r>
              <a:rPr lang="en-US" baseline="0" dirty="0"/>
              <a:t> network used to produce target Q values for the Bellman update equation.</a:t>
            </a:r>
          </a:p>
          <a:p>
            <a:endParaRPr lang="en-US" baseline="0" dirty="0"/>
          </a:p>
          <a:p>
            <a:r>
              <a:rPr lang="en-US" baseline="0" dirty="0"/>
              <a:t>Usefulness comes from being able to estimate Q for continuous states and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036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  <a:p>
            <a:r>
              <a:rPr lang="en-US" dirty="0"/>
              <a:t>Uses parametric </a:t>
            </a:r>
            <a:r>
              <a:rPr lang="en-US" dirty="0" err="1"/>
              <a:t>probabilitistic</a:t>
            </a:r>
            <a:r>
              <a:rPr lang="en-US" baseline="0" dirty="0"/>
              <a:t> distribution to choose actions directly based on their goodness. </a:t>
            </a:r>
          </a:p>
          <a:p>
            <a:r>
              <a:rPr lang="en-US" baseline="0" dirty="0"/>
              <a:t>Parametric parts means that it uses parameters or weights to adjust how likely or unlikely actions are to be taken.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Trial and error formalized.</a:t>
            </a:r>
          </a:p>
          <a:p>
            <a:r>
              <a:rPr lang="en-US" dirty="0"/>
              <a:t>Important reason for policy gradients is they produce continuous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4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Published</a:t>
            </a:r>
            <a:r>
              <a:rPr lang="en-US" baseline="0" dirty="0"/>
              <a:t> late 2015.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original motivation for the project</a:t>
            </a:r>
            <a:r>
              <a:rPr lang="en-US" baseline="0" dirty="0"/>
              <a:t> is Roborodentia.</a:t>
            </a:r>
          </a:p>
          <a:p>
            <a:r>
              <a:rPr lang="en-US" baseline="0" dirty="0"/>
              <a:t>Annual intramural robotics competition.</a:t>
            </a:r>
          </a:p>
          <a:p>
            <a:r>
              <a:rPr lang="en-US" baseline="0" dirty="0"/>
              <a:t>Takes place in Spring Open House.</a:t>
            </a:r>
          </a:p>
          <a:p>
            <a:r>
              <a:rPr lang="en-US" baseline="0" dirty="0"/>
              <a:t>Fully autonomous robots compete in a task such as shooting golf balls into goal, moving rings around.</a:t>
            </a:r>
          </a:p>
          <a:p>
            <a:r>
              <a:rPr lang="en-US" baseline="0" dirty="0"/>
              <a:t>Changes every year.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possible, dividing the system by orthogonal controls allows focused training:</a:t>
            </a:r>
          </a:p>
          <a:p>
            <a:pPr lvl="1"/>
            <a:r>
              <a:rPr lang="en-US" dirty="0"/>
              <a:t>Improves convergence.</a:t>
            </a:r>
          </a:p>
          <a:p>
            <a:pPr lvl="1"/>
            <a:r>
              <a:rPr lang="en-US" dirty="0"/>
              <a:t>Reduces training time.</a:t>
            </a:r>
          </a:p>
          <a:p>
            <a:pPr lvl="1"/>
            <a:r>
              <a:rPr lang="en-US" dirty="0"/>
              <a:t>Can retrain individual networks without affecting others.</a:t>
            </a:r>
          </a:p>
          <a:p>
            <a:endParaRPr lang="en-US" dirty="0"/>
          </a:p>
          <a:p>
            <a:r>
              <a:rPr lang="en-US" dirty="0"/>
              <a:t>Small changes in reward assignment weights changed training outcome.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73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07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Progress from 1 to 21,201 episodes.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85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2018 game involves</a:t>
            </a:r>
            <a:r>
              <a:rPr lang="is-IS" baseline="0" dirty="0"/>
              <a:t>…</a:t>
            </a:r>
          </a:p>
          <a:p>
            <a:r>
              <a:rPr lang="is-IS" baseline="0" dirty="0"/>
              <a:t>On paper, it’s a fairly simple task but requires fair amount of mechanical, electrical, and programming coordination to produce a robot that will do it autonomously.</a:t>
            </a:r>
          </a:p>
          <a:p>
            <a:r>
              <a:rPr lang="is-IS" baseline="0" dirty="0"/>
              <a:t>Usually teams include three people to divide up work.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Wanted a challenge. Decided I wanted to build a high quality robot with a little something extra that no one has done before.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So here it is</a:t>
            </a:r>
            <a:r>
              <a:rPr lang="is-IS" baseline="0" dirty="0"/>
              <a:t>…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red and green, many custom designed 3d printed parts.</a:t>
            </a:r>
          </a:p>
          <a:p>
            <a:r>
              <a:rPr lang="en-US" dirty="0"/>
              <a:t>Hopper on top collects balls, shooter launches</a:t>
            </a:r>
            <a:r>
              <a:rPr lang="en-US" baseline="0" dirty="0"/>
              <a:t> them into nets.</a:t>
            </a:r>
            <a:endParaRPr lang="en-US" dirty="0"/>
          </a:p>
          <a:p>
            <a:r>
              <a:rPr lang="en-US" dirty="0"/>
              <a:t>Uses</a:t>
            </a:r>
            <a:r>
              <a:rPr lang="en-US" baseline="0" dirty="0"/>
              <a:t> </a:t>
            </a:r>
            <a:r>
              <a:rPr lang="en-US" baseline="0" dirty="0" err="1"/>
              <a:t>mecanum</a:t>
            </a:r>
            <a:r>
              <a:rPr lang="en-US" baseline="0" dirty="0"/>
              <a:t> wheels</a:t>
            </a:r>
          </a:p>
          <a:p>
            <a:r>
              <a:rPr lang="en-US" baseline="0" dirty="0"/>
              <a:t>Custom PCB for connecting sensors, motors drivers to MCU.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59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</a:t>
            </a:r>
            <a:r>
              <a:rPr lang="en-US" baseline="0" dirty="0"/>
              <a:t> uses four motors which take continuous voltages to move around in a continuous environment.</a:t>
            </a:r>
          </a:p>
          <a:p>
            <a:r>
              <a:rPr lang="en-US" baseline="0" dirty="0"/>
              <a:t>Challenge to implement RL to control position and orientation with continuous state and action spaces.</a:t>
            </a:r>
          </a:p>
          <a:p>
            <a:r>
              <a:rPr lang="en-US" baseline="0" dirty="0"/>
              <a:t>Most RL algorithms have operated in discrete or discretized environments. E.g. </a:t>
            </a:r>
            <a:r>
              <a:rPr lang="en-US" baseline="0" dirty="0" err="1"/>
              <a:t>AlphaGo</a:t>
            </a:r>
            <a:r>
              <a:rPr lang="en-US" baseline="0" dirty="0"/>
              <a:t>.</a:t>
            </a:r>
          </a:p>
          <a:p>
            <a:r>
              <a:rPr lang="en-US" baseline="0" dirty="0"/>
              <a:t>Within last three years, great breakthroughs in continuous RL problems, namely DDPG.</a:t>
            </a:r>
          </a:p>
          <a:p>
            <a:endParaRPr lang="en-US" baseline="0" dirty="0"/>
          </a:p>
          <a:p>
            <a:r>
              <a:rPr lang="en-US" baseline="0" dirty="0"/>
              <a:t>Why is continuous state/action important?</a:t>
            </a:r>
          </a:p>
          <a:p>
            <a:endParaRPr lang="en-US" baseline="0" dirty="0"/>
          </a:p>
          <a:p>
            <a:r>
              <a:rPr lang="en-US" baseline="0" dirty="0"/>
              <a:t>Why is this whole thing important?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2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Concerned with how actors should choose actions in an environment</a:t>
            </a:r>
            <a:r>
              <a:rPr lang="en-US" baseline="0" dirty="0"/>
              <a:t> to get the most reward or goodness.</a:t>
            </a:r>
          </a:p>
          <a:p>
            <a:r>
              <a:rPr lang="en-US" baseline="0" dirty="0"/>
              <a:t>For example, in a game of chess, what move should I make to win?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0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reward of a state. For</a:t>
            </a:r>
            <a:r>
              <a:rPr lang="en-US" baseline="0" dirty="0"/>
              <a:t> example playing a game of checkers and you have four kings while the opponent has four pawns.</a:t>
            </a:r>
            <a:endParaRPr lang="en-US" dirty="0"/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Reward: winning or losing</a:t>
            </a:r>
          </a:p>
          <a:p>
            <a:r>
              <a:rPr lang="en-US" dirty="0"/>
              <a:t>About 20,000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taking actions in the environment,</a:t>
            </a:r>
            <a:r>
              <a:rPr lang="en-US" baseline="0" dirty="0"/>
              <a:t> t</a:t>
            </a:r>
            <a:r>
              <a:rPr lang="en-US" dirty="0"/>
              <a:t>he</a:t>
            </a:r>
            <a:r>
              <a:rPr lang="en-US" baseline="0" dirty="0"/>
              <a:t> actors ultimate goal is to get the most reward.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Often helpful to have a sense of future reward.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can be thought of as uncertainty.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 very certain. 0 Uncertain.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r>
              <a:rPr lang="en-US" dirty="0"/>
              <a:t> of x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Relationship Id="rId3" Type="http://schemas.openxmlformats.org/officeDocument/2006/relationships/image" Target="../media/image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r>
              <a:rPr lang="en-US" dirty="0"/>
              <a:t> of x</a:t>
            </a:r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Artificial Neural Network-Based Robotic Control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/>
              <a:t>Master’s Thesis</a:t>
            </a:r>
          </a:p>
          <a:p>
            <a:r>
              <a:rPr lang="en-US"/>
              <a:t>Justin 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June 8, 2018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xmlns="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xmlns="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</a:t>
            </a:r>
            <a:r>
              <a:rPr lang="en-US" b="1" u="sng" dirty="0"/>
              <a:t>state 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xmlns="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xmlns="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endParaRPr lang="en-US" dirty="0"/>
          </a:p>
          <a:p>
            <a:r>
              <a:rPr lang="en-US" dirty="0"/>
              <a:t>Can determine Q for continuous state/action spaces.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Replay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Records transitions.</a:t>
            </a:r>
          </a:p>
          <a:p>
            <a:endParaRPr lang="en-US" dirty="0"/>
          </a:p>
          <a:p>
            <a:r>
              <a:rPr lang="en-US" dirty="0"/>
              <a:t>Randomly sampled mini-batches remove time correlation.</a:t>
            </a:r>
          </a:p>
          <a:p>
            <a:endParaRPr lang="en-US" dirty="0"/>
          </a:p>
          <a:p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Identical but separate Q-network.</a:t>
            </a:r>
          </a:p>
          <a:p>
            <a:endParaRPr lang="en-US" dirty="0"/>
          </a:p>
          <a:p>
            <a:r>
              <a:rPr lang="en-US" dirty="0"/>
              <a:t>Time delay between Q-network weight updates and policy change reduces policy instability.</a:t>
            </a:r>
          </a:p>
          <a:p>
            <a:endParaRPr lang="en-US" dirty="0"/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6BFD1B-39DD-41E8-89AF-F2840EB0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056" y="3876045"/>
            <a:ext cx="4433888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0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optimal policy directly without value or Q-function.</a:t>
            </a:r>
          </a:p>
          <a:p>
            <a:endParaRPr lang="en-US" dirty="0"/>
          </a:p>
          <a:p>
            <a:r>
              <a:rPr lang="en-US" dirty="0"/>
              <a:t>Policy produces continuous actions!</a:t>
            </a:r>
          </a:p>
          <a:p>
            <a:endParaRPr lang="en-US" dirty="0"/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681349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 the current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Execute action and record the reward.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and PG Comparison</a:t>
            </a:r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330817"/>
              </p:ext>
            </p:extLst>
          </p:nvPr>
        </p:nvGraphicFramePr>
        <p:xfrm>
          <a:off x="457200" y="1547813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Deep Q-Network 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Policy Gradient 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Discrete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Policy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Action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Q-Function State Space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Continuous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n/a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Convergence Speed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r>
              <a:rPr lang="en-US"/>
              <a:t> of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7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Project Motivation – Cal Poly Roborodentia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endParaRPr lang="en-US" dirty="0"/>
          </a:p>
          <a:p>
            <a:r>
              <a:rPr lang="en-US" dirty="0"/>
              <a:t>Fully autonomous robots.</a:t>
            </a:r>
          </a:p>
          <a:p>
            <a:endParaRPr lang="en-US" dirty="0"/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xmlns="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Derived by </a:t>
            </a:r>
            <a:r>
              <a:rPr lang="en-US" dirty="0" err="1"/>
              <a:t>Lillicrap</a:t>
            </a:r>
            <a:r>
              <a:rPr lang="en-US" dirty="0"/>
              <a:t> et al. 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endParaRPr lang="en-US" dirty="0"/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represented by ANN (PG)</a:t>
            </a:r>
          </a:p>
          <a:p>
            <a:r>
              <a:rPr lang="en-US" dirty="0"/>
              <a:t>Critic represented by ANN (DQN)</a:t>
            </a:r>
          </a:p>
          <a:p>
            <a:r>
              <a:rPr lang="en-US" dirty="0"/>
              <a:t>Experience replay (DQN)</a:t>
            </a:r>
          </a:p>
          <a:p>
            <a:r>
              <a:rPr lang="en-US" dirty="0"/>
              <a:t>Target networks for actor and critic (DQN)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0" y="495815"/>
            <a:ext cx="1923558" cy="1923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23" y="1686778"/>
            <a:ext cx="2148531" cy="17908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690" y="2952448"/>
            <a:ext cx="1703676" cy="1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Mini-Batch Flowchart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6117772-13F7-4B02-9CEE-2C8E6628A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1139371"/>
            <a:ext cx="8784099" cy="360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endParaRPr lang="en-US" dirty="0"/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xmlns="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Actors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Three </a:t>
            </a:r>
            <a:r>
              <a:rPr lang="en-US" dirty="0"/>
              <a:t>DDPG networks: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</a:t>
            </a:r>
            <a:r>
              <a:rPr lang="en-US" dirty="0" err="1"/>
              <a:t>dt</a:t>
            </a:r>
            <a:r>
              <a:rPr lang="en-US" dirty="0"/>
              <a:t>, </a:t>
            </a:r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 d</a:t>
            </a:r>
            <a:r>
              <a:rPr lang="el-GR" dirty="0"/>
              <a:t>θ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03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433161"/>
              </p:ext>
            </p:extLst>
          </p:nvPr>
        </p:nvGraphicFramePr>
        <p:xfrm>
          <a:off x="1273629" y="1411462"/>
          <a:ext cx="466634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Three Actor Approach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length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 step period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Actor learning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Critic learning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Discount factor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 network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update parameter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Mini-batch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2BF144-5262-47F8-A363-95A622C2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CA6079-B0EC-47CC-A8FF-041E984CC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718115" cy="3116934"/>
          </a:xfrm>
        </p:spPr>
        <p:txBody>
          <a:bodyPr/>
          <a:lstStyle/>
          <a:p>
            <a:r>
              <a:rPr lang="en-US" dirty="0"/>
              <a:t>Maximum reward is 0.</a:t>
            </a:r>
          </a:p>
          <a:p>
            <a:endParaRPr lang="en-US" dirty="0"/>
          </a:p>
          <a:p>
            <a:r>
              <a:rPr lang="en-US" dirty="0"/>
              <a:t>Becomes more negative with:</a:t>
            </a:r>
          </a:p>
          <a:p>
            <a:pPr lvl="1"/>
            <a:r>
              <a:rPr lang="en-US" dirty="0"/>
              <a:t>Increased error from set point.</a:t>
            </a:r>
          </a:p>
          <a:p>
            <a:pPr lvl="1"/>
            <a:r>
              <a:rPr lang="en-US" dirty="0"/>
              <a:t>Larger magnitude velocity.</a:t>
            </a:r>
          </a:p>
          <a:p>
            <a:pPr lvl="1"/>
            <a:r>
              <a:rPr lang="en-US" dirty="0"/>
              <a:t>Larger magnitude actions.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1A7EBD7-D520-4E4A-86E4-9CCE70BE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9139560-5F2C-485B-BA27-FD53DD5F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737E1A6-3A69-480E-9924-ADE20751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50E0A0-269F-4893-8F78-DF5240D70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46" y="247683"/>
            <a:ext cx="3613454" cy="44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77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demo of rotation training.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77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E1FA0A-71B6-4BDA-9511-F7DB489AB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514" y="4867"/>
            <a:ext cx="4540486" cy="2380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238ED16-830A-4535-9EA2-39B9F6B2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85029"/>
            <a:ext cx="4572000" cy="2367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3CA3FF1-EB99-4E8C-BE70-1A64EBE7A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3829"/>
            <a:ext cx="4603514" cy="242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420533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Small overshoot.</a:t>
            </a:r>
          </a:p>
          <a:p>
            <a:r>
              <a:rPr lang="en-US" dirty="0"/>
              <a:t>Action decays to 0.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31BFF7F-66ED-46A0-A9DC-5DE9FD434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696" y="347132"/>
            <a:ext cx="5459304" cy="440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4428067" cy="2996775"/>
          </a:xfrm>
        </p:spPr>
        <p:txBody>
          <a:bodyPr/>
          <a:lstStyle/>
          <a:p>
            <a:r>
              <a:rPr lang="en-US" dirty="0"/>
              <a:t>Similar to X translation results.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5AA4CB1-278F-40B2-821A-367EB32CA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388" y="23916"/>
            <a:ext cx="3855946" cy="472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401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479"/>
            <a:ext cx="4572000" cy="2490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E8C9EB0-91F2-4AC4-BD25-27FE752D2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68134"/>
            <a:ext cx="4571999" cy="237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Successfully reaches set point.</a:t>
            </a:r>
          </a:p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endParaRPr lang="en-US" dirty="0"/>
          </a:p>
          <a:p>
            <a:r>
              <a:rPr lang="en-US" dirty="0"/>
              <a:t>394 individual parts.</a:t>
            </a:r>
          </a:p>
          <a:p>
            <a:endParaRPr lang="en-US" dirty="0"/>
          </a:p>
          <a:p>
            <a:r>
              <a:rPr lang="en-US" dirty="0"/>
              <a:t>Custom PCB for connecting electronics to microcontroller.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Response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548385"/>
            <a:ext cx="4189530" cy="3116934"/>
          </a:xfrm>
        </p:spPr>
        <p:txBody>
          <a:bodyPr/>
          <a:lstStyle/>
          <a:p>
            <a:r>
              <a:rPr lang="en-US" dirty="0" smtClean="0"/>
              <a:t>Each actor supplies one action component.</a:t>
            </a:r>
          </a:p>
          <a:p>
            <a:r>
              <a:rPr lang="en-US" dirty="0" smtClean="0"/>
              <a:t>All action components executed </a:t>
            </a:r>
            <a:r>
              <a:rPr lang="en-US" dirty="0" err="1" smtClean="0"/>
              <a:t>simulaneously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FD5122-EE95-41E6-8828-C4CEF10E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30" y="0"/>
            <a:ext cx="4437529" cy="47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97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FD5122-EE95-41E6-8828-C4CEF10E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30" y="0"/>
            <a:ext cx="4437529" cy="4778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31BFF7F-66ED-46A0-A9DC-5DE9FD434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903"/>
          <a:stretch/>
        </p:blipFill>
        <p:spPr>
          <a:xfrm>
            <a:off x="1936701" y="-186146"/>
            <a:ext cx="2819015" cy="1480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5AA4CB1-278F-40B2-821A-367EB32CA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818"/>
          <a:stretch/>
        </p:blipFill>
        <p:spPr>
          <a:xfrm>
            <a:off x="2795973" y="1111637"/>
            <a:ext cx="1622157" cy="1336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C978AB4-88AD-473C-9436-D5AEF459D9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007"/>
          <a:stretch/>
        </p:blipFill>
        <p:spPr>
          <a:xfrm>
            <a:off x="1936701" y="2389439"/>
            <a:ext cx="2720279" cy="149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7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BD35C6-BFBC-4DC5-91C9-0152FD6F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E469C6-822F-4AF2-AC8B-2BC70F6CE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DDPG effectively solves continuous control of the robot.</a:t>
            </a:r>
          </a:p>
          <a:p>
            <a:endParaRPr lang="en-US" dirty="0"/>
          </a:p>
          <a:p>
            <a:r>
              <a:rPr lang="en-US" dirty="0"/>
              <a:t>Where possible, dividing the system by orthogonal controls allows focused training.</a:t>
            </a:r>
          </a:p>
          <a:p>
            <a:endParaRPr lang="en-US" dirty="0"/>
          </a:p>
          <a:p>
            <a:r>
              <a:rPr lang="en-US" dirty="0"/>
              <a:t>Reliant on reward assignment to achieve desired result.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B2AA94-3648-4698-9B1B-0D0F96943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798C5EE-F4F8-4FC0-9A2E-148BB3E13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5A9611-E67C-4B00-B931-2ADDBB1F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11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77F796-091C-4D6F-9850-7E02B1A0E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20FB75-F971-4124-BB7D-E78F8CA55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experimentation with reward assignments.</a:t>
            </a:r>
          </a:p>
          <a:p>
            <a:endParaRPr lang="en-US" dirty="0"/>
          </a:p>
          <a:p>
            <a:r>
              <a:rPr lang="en-US" dirty="0"/>
              <a:t>Algorithm for automatic reward scaling.</a:t>
            </a:r>
          </a:p>
          <a:p>
            <a:endParaRPr lang="en-US" dirty="0"/>
          </a:p>
          <a:p>
            <a:r>
              <a:rPr lang="en-US" dirty="0"/>
              <a:t>Additional model parameters.</a:t>
            </a:r>
          </a:p>
          <a:p>
            <a:endParaRPr lang="en-US" dirty="0"/>
          </a:p>
          <a:p>
            <a:r>
              <a:rPr lang="en-US" dirty="0"/>
              <a:t>More training with robot instead of simulation.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B7660E-82C7-444E-8052-E7DE61AED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DF2E18-DEF4-4581-BDD8-917B24827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A7E2A36-709A-4D9D-8FD3-438270AB6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74C4034-BFDE-484D-8098-381DC17EC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895" y="982837"/>
            <a:ext cx="3368105" cy="35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52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3B817610-FFDE-494D-AE56-C910B437F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7B02ABE-AFAA-46B1-9CAF-714C2EB81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questions.</a:t>
            </a:r>
          </a:p>
          <a:p>
            <a:endParaRPr lang="en-US" dirty="0"/>
          </a:p>
          <a:p>
            <a:r>
              <a:rPr lang="en-US" dirty="0"/>
              <a:t>I have answers…</a:t>
            </a:r>
          </a:p>
          <a:p>
            <a:endParaRPr lang="en-US" dirty="0"/>
          </a:p>
          <a:p>
            <a:r>
              <a:rPr lang="en-US" dirty="0"/>
              <a:t>Maybe…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8CADE61-9D24-4714-A049-FF9C6027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F383BF-55F0-4995-8BEB-B955369B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7D4611E-1235-4160-A404-77C55545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BD1C80E6-1B3C-48F3-B982-A55AF92A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14" y="30699"/>
            <a:ext cx="4459786" cy="47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0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B1BFA2E5-C449-4B77-A78C-1EF851BDD6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Thanks!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xmlns="" id="{041A4111-0F3E-42F2-9A10-4BB0FC89F5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881075-D6A5-431E-A404-D05C96120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B06DB44-8415-41FB-A1E6-6096DA582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71F800A-98A9-4B7D-A6D2-119EE7F6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48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Three DDPG networks: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pPr lvl="1"/>
            <a:endParaRPr lang="en-US" dirty="0"/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</a:t>
            </a:r>
            <a:r>
              <a:rPr lang="en-US" dirty="0" err="1"/>
              <a:t>dt</a:t>
            </a:r>
            <a:r>
              <a:rPr lang="en-US" dirty="0"/>
              <a:t>, </a:t>
            </a:r>
            <a:r>
              <a:rPr lang="en-US" dirty="0" err="1"/>
              <a:t>dy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, d</a:t>
            </a:r>
            <a:r>
              <a:rPr lang="el-GR" dirty="0"/>
              <a:t>θ</a:t>
            </a:r>
            <a:r>
              <a:rPr lang="en-US" dirty="0"/>
              <a:t>/</a:t>
            </a:r>
            <a:r>
              <a:rPr lang="en-US" dirty="0" err="1"/>
              <a:t>dt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One DDPG Network with three outputs for x, y, </a:t>
            </a:r>
            <a:r>
              <a:rPr lang="el-GR" dirty="0"/>
              <a:t>θ</a:t>
            </a:r>
            <a:r>
              <a:rPr lang="en-US" dirty="0"/>
              <a:t> actions.</a:t>
            </a:r>
          </a:p>
          <a:p>
            <a:endParaRPr lang="en-US" dirty="0"/>
          </a:p>
          <a:p>
            <a:r>
              <a:rPr lang="en-US" dirty="0"/>
              <a:t>Uses the same inputs as the three actor variant together.</a:t>
            </a:r>
          </a:p>
        </p:txBody>
      </p:sp>
    </p:spTree>
    <p:extLst>
      <p:ext uri="{BB962C8B-B14F-4D97-AF65-F5344CB8AC3E}">
        <p14:creationId xmlns:p14="http://schemas.microsoft.com/office/powerpoint/2010/main" val="2041967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Approaches Benefits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Three actors</a:t>
            </a:r>
          </a:p>
          <a:p>
            <a:r>
              <a:rPr lang="en-US" dirty="0"/>
              <a:t>Faster training. 200 to 500 episodes vs. 5000 episodes.</a:t>
            </a:r>
          </a:p>
          <a:p>
            <a:r>
              <a:rPr lang="en-US" dirty="0"/>
              <a:t>Partial retraining possible.</a:t>
            </a:r>
          </a:p>
          <a:p>
            <a:r>
              <a:rPr lang="en-US" dirty="0"/>
              <a:t>Simpler troubleshooting and reward tuning.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Single Actor</a:t>
            </a:r>
          </a:p>
          <a:p>
            <a:r>
              <a:rPr lang="en-US" dirty="0"/>
              <a:t>Accounts for effects of actions on each other.</a:t>
            </a:r>
          </a:p>
          <a:p>
            <a:r>
              <a:rPr lang="en-US" dirty="0"/>
              <a:t>Only requires a single network.</a:t>
            </a:r>
          </a:p>
          <a:p>
            <a:r>
              <a:rPr lang="en-US" dirty="0"/>
              <a:t>Faster to process.</a:t>
            </a:r>
          </a:p>
        </p:txBody>
      </p:sp>
    </p:spTree>
    <p:extLst>
      <p:ext uri="{BB962C8B-B14F-4D97-AF65-F5344CB8AC3E}">
        <p14:creationId xmlns:p14="http://schemas.microsoft.com/office/powerpoint/2010/main" val="12097494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97FB309-91D9-414E-AD97-C4521BFF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87" y="1083187"/>
            <a:ext cx="7231225" cy="3668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Approach</a:t>
            </a:r>
          </a:p>
        </p:txBody>
      </p:sp>
    </p:spTree>
    <p:extLst>
      <p:ext uri="{BB962C8B-B14F-4D97-AF65-F5344CB8AC3E}">
        <p14:creationId xmlns:p14="http://schemas.microsoft.com/office/powerpoint/2010/main" val="377966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>
            <a:normAutofit/>
          </a:bodyPr>
          <a:lstStyle/>
          <a:p>
            <a:r>
              <a:rPr lang="en-US" dirty="0"/>
              <a:t>Implement a reinforcement learning algorithm to control the robot’s position and orientation in the field with continuous state and action spaces.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273629" y="1411462"/>
          <a:ext cx="659674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3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39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Three Actor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Single Actor Approach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length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Episode step period (s)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Actor learning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rate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Critic learning rate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Discount factor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Target network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update parameter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-4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Mini-batch</a:t>
                      </a:r>
                      <a:r>
                        <a:rPr lang="en-US" b="1" baseline="0" dirty="0">
                          <a:solidFill>
                            <a:schemeClr val="bg1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76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18056A4-E5FF-4837-95C9-1AAF8035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8712"/>
            <a:ext cx="4572000" cy="24435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04F49B-CAC9-4C1B-9404-5C62EF21E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64" y="2348482"/>
            <a:ext cx="4584936" cy="244354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D4B50B1F-4384-4E0B-8C36-7623D69DE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11462"/>
            <a:ext cx="7781731" cy="3253857"/>
          </a:xfrm>
        </p:spPr>
        <p:txBody>
          <a:bodyPr/>
          <a:lstStyle/>
          <a:p>
            <a:r>
              <a:rPr lang="en-US" dirty="0"/>
              <a:t>Reaches -277 reward by episode 5,041.</a:t>
            </a:r>
          </a:p>
          <a:p>
            <a:r>
              <a:rPr lang="en-US" dirty="0"/>
              <a:t>Maximum reward of -248 at episode 17,281.</a:t>
            </a:r>
          </a:p>
        </p:txBody>
      </p:sp>
    </p:spTree>
    <p:extLst>
      <p:ext uri="{BB962C8B-B14F-4D97-AF65-F5344CB8AC3E}">
        <p14:creationId xmlns:p14="http://schemas.microsoft.com/office/powerpoint/2010/main" val="4750855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5613B7-1043-48D9-90CD-5FFC08F3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Test Reward Close-Up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B53F24-A979-48B8-BCCF-C3271D2CE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6A1F58-A6B9-4C44-94C0-8CFE2AC4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3D492D-FB2B-4446-9C28-8A206FB3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BD8119-3DA4-4E12-961F-EAE2418B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A0E2F70-28B6-48F3-9173-FB5C125E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80" y="1416547"/>
            <a:ext cx="6344239" cy="333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937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7912B31A-95CA-426B-90FE-27DE23F51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51170" cy="3116934"/>
          </a:xfrm>
        </p:spPr>
        <p:txBody>
          <a:bodyPr/>
          <a:lstStyle/>
          <a:p>
            <a:r>
              <a:rPr lang="en-US" dirty="0"/>
              <a:t>Reaches set point.</a:t>
            </a:r>
          </a:p>
          <a:p>
            <a:r>
              <a:rPr lang="en-US" dirty="0"/>
              <a:t>Action does </a:t>
            </a:r>
            <a:r>
              <a:rPr lang="en-US" b="1" dirty="0"/>
              <a:t>not</a:t>
            </a:r>
            <a:r>
              <a:rPr lang="en-US" dirty="0"/>
              <a:t> decay to 0.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6A11FFA-1131-448E-8738-19B7F387D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395" y="30699"/>
            <a:ext cx="3937000" cy="473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86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5553324-26E0-4ED0-8AC7-3DEB05953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24" y="18118"/>
            <a:ext cx="4004569" cy="4749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622B8-2A26-47D7-A450-6DCDB6F5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Network Response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DF84206-CAED-4DE4-9331-B04DB80B5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AE23DC-D7B5-4149-B33C-88DB4A54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D378AA8-3B9C-49A0-9DFA-CFF23D0B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54</a:t>
            </a:fld>
            <a:endParaRPr lang="en-US"/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xmlns="" id="{DB11098D-0D6C-46F6-A359-413A22E58096}"/>
              </a:ext>
            </a:extLst>
          </p:cNvPr>
          <p:cNvSpPr txBox="1">
            <a:spLocks/>
          </p:cNvSpPr>
          <p:nvPr/>
        </p:nvSpPr>
        <p:spPr>
          <a:xfrm>
            <a:off x="457200" y="1548385"/>
            <a:ext cx="445117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9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65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 spc="38">
                <a:solidFill>
                  <a:schemeClr val="tx1">
                    <a:lumMod val="65000"/>
                    <a:lumOff val="35000"/>
                  </a:schemeClr>
                </a:solidFill>
                <a:latin typeface="Palatino"/>
                <a:ea typeface="+mn-ea"/>
                <a:cs typeface="Palatino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Reaches set point.</a:t>
            </a:r>
          </a:p>
          <a:p>
            <a:r>
              <a:rPr lang="en-US"/>
              <a:t>Action does </a:t>
            </a:r>
            <a:r>
              <a:rPr lang="en-US" b="1"/>
              <a:t>not</a:t>
            </a:r>
            <a:r>
              <a:rPr lang="en-US"/>
              <a:t> decay to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629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1FD0FE1-BA9E-4963-B461-CDA748457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8"/>
          <a:stretch/>
        </p:blipFill>
        <p:spPr>
          <a:xfrm>
            <a:off x="4983748" y="385803"/>
            <a:ext cx="4069347" cy="4416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02949C-BC8E-46B0-A471-0C06F50B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86" y="-182906"/>
            <a:ext cx="8229600" cy="857250"/>
          </a:xfrm>
        </p:spPr>
        <p:txBody>
          <a:bodyPr/>
          <a:lstStyle/>
          <a:p>
            <a:r>
              <a:rPr lang="en-US" dirty="0"/>
              <a:t>Approach Comparison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3604CDA9-E6A4-4FB6-A9BD-E27708874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16200000">
            <a:off x="-1691595" y="2601195"/>
            <a:ext cx="4038600" cy="47359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Three Actors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DF0CD3-B952-426C-AB47-F5444D89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F537C3-6C9A-4039-BB2C-FE8B24C1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E1DA-AB2C-4C55-A720-000AAADA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F3983C3E-BD61-40BC-815B-29CE4A9C68E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 rot="16200000">
            <a:off x="2834953" y="2519851"/>
            <a:ext cx="4038600" cy="47359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Single Actor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D7FD5122-EE95-41E6-8828-C4CEF10EF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425078"/>
            <a:ext cx="4069348" cy="438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60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 (RL)?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434840" cy="3116934"/>
          </a:xfrm>
        </p:spPr>
        <p:txBody>
          <a:bodyPr/>
          <a:lstStyle/>
          <a:p>
            <a:r>
              <a:rPr lang="en-US" dirty="0"/>
              <a:t>Subset of machine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Solves control and action selection problems.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040" y="1307110"/>
            <a:ext cx="3994133" cy="2380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933C8E7-F2BC-47FA-A9A6-DE85865E1685}"/>
              </a:ext>
            </a:extLst>
          </p:cNvPr>
          <p:cNvSpPr txBox="1"/>
          <p:nvPr/>
        </p:nvSpPr>
        <p:spPr>
          <a:xfrm>
            <a:off x="5175335" y="3661662"/>
            <a:ext cx="344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http://</a:t>
            </a:r>
            <a:r>
              <a:rPr lang="en-US" sz="1000" dirty="0" err="1"/>
              <a:t>www.smartcitymemphis.com</a:t>
            </a:r>
            <a:r>
              <a:rPr lang="en-US" sz="1000" dirty="0"/>
              <a:t>/2018/04/the-future-is-about-making-better-choices-now/</a:t>
            </a:r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3909</TotalTime>
  <Words>2995</Words>
  <Application>Microsoft Macintosh PowerPoint</Application>
  <PresentationFormat>On-screen Show (16:9)</PresentationFormat>
  <Paragraphs>584</Paragraphs>
  <Slides>55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Calibri</vt:lpstr>
      <vt:lpstr>Palatino</vt:lpstr>
      <vt:lpstr>Times New Roman</vt:lpstr>
      <vt:lpstr>Arial</vt:lpstr>
      <vt:lpstr>CP Slide Master</vt:lpstr>
      <vt:lpstr>Cal Poly Sheild Master</vt:lpstr>
      <vt:lpstr>Artificial Neural Network-Based Robotic Control</vt:lpstr>
      <vt:lpstr>Project Motivation – Cal Poly Roborodentia</vt:lpstr>
      <vt:lpstr>2018 Cal Poly Roborodentia</vt:lpstr>
      <vt:lpstr>2018 Entry</vt:lpstr>
      <vt:lpstr>Problem Statement</vt:lpstr>
      <vt:lpstr>Outline</vt:lpstr>
      <vt:lpstr>What is Reinforcement Learning (RL)?</vt:lpstr>
      <vt:lpstr>Reinforcement Learning Elements</vt:lpstr>
      <vt:lpstr>Reinforcement Learning Elements – Tic Tac Toe Example</vt:lpstr>
      <vt:lpstr>Long-term Discounted Reward Gt</vt:lpstr>
      <vt:lpstr>Q-Functions</vt:lpstr>
      <vt:lpstr>RL Algorithms</vt:lpstr>
      <vt:lpstr>Deep Q-Network (DQN)</vt:lpstr>
      <vt:lpstr>Experience Replay Buffer</vt:lpstr>
      <vt:lpstr>Target Network</vt:lpstr>
      <vt:lpstr>RL Algorithms</vt:lpstr>
      <vt:lpstr>Policy Gradient Method (PG)</vt:lpstr>
      <vt:lpstr>PG Premise</vt:lpstr>
      <vt:lpstr>DQN and PG Comparison</vt:lpstr>
      <vt:lpstr>Outline</vt:lpstr>
      <vt:lpstr>Deep Deterministic Policy Gradient Method (DDPG)</vt:lpstr>
      <vt:lpstr>DDPG Key Features</vt:lpstr>
      <vt:lpstr>Critic Network Structure</vt:lpstr>
      <vt:lpstr>Actor Network Structure</vt:lpstr>
      <vt:lpstr>Target Networks</vt:lpstr>
      <vt:lpstr>Outline</vt:lpstr>
      <vt:lpstr>Implementation</vt:lpstr>
      <vt:lpstr>DDPG Mini-Batch Flowchart</vt:lpstr>
      <vt:lpstr>Simulation</vt:lpstr>
      <vt:lpstr>Three Actors</vt:lpstr>
      <vt:lpstr>Training Parameters</vt:lpstr>
      <vt:lpstr>Reward Assignment</vt:lpstr>
      <vt:lpstr>Demo</vt:lpstr>
      <vt:lpstr>Outline</vt:lpstr>
      <vt:lpstr>X Translation</vt:lpstr>
      <vt:lpstr>X Translation Response</vt:lpstr>
      <vt:lpstr>Y Translation Response</vt:lpstr>
      <vt:lpstr>Rotation Network</vt:lpstr>
      <vt:lpstr>Rotation Network Response</vt:lpstr>
      <vt:lpstr>Combined Response</vt:lpstr>
      <vt:lpstr>Comparison</vt:lpstr>
      <vt:lpstr>Outline</vt:lpstr>
      <vt:lpstr>Conclusion</vt:lpstr>
      <vt:lpstr>Future Work</vt:lpstr>
      <vt:lpstr>Q&amp;A</vt:lpstr>
      <vt:lpstr>Thanks!</vt:lpstr>
      <vt:lpstr>Two Approaches</vt:lpstr>
      <vt:lpstr>Two Approaches Benefits</vt:lpstr>
      <vt:lpstr>Hybrid Approach</vt:lpstr>
      <vt:lpstr>Training Parameters</vt:lpstr>
      <vt:lpstr>Single Actor Network Results</vt:lpstr>
      <vt:lpstr>Single Actor Network Test Reward Close-Up</vt:lpstr>
      <vt:lpstr>Single Actor Network Response</vt:lpstr>
      <vt:lpstr>Single Actor Network Response</vt:lpstr>
      <vt:lpstr>Approach Comparison</vt:lpstr>
    </vt:vector>
  </TitlesOfParts>
  <Company>Cal Poly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</cp:lastModifiedBy>
  <cp:revision>311</cp:revision>
  <dcterms:created xsi:type="dcterms:W3CDTF">2015-10-26T20:42:37Z</dcterms:created>
  <dcterms:modified xsi:type="dcterms:W3CDTF">2018-06-08T09:49:43Z</dcterms:modified>
</cp:coreProperties>
</file>